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66" r:id="rId6"/>
    <p:sldId id="268" r:id="rId7"/>
    <p:sldId id="271" r:id="rId8"/>
    <p:sldId id="272" r:id="rId9"/>
    <p:sldId id="273" r:id="rId10"/>
    <p:sldId id="274" r:id="rId11"/>
    <p:sldId id="275" r:id="rId12"/>
    <p:sldId id="259" r:id="rId13"/>
    <p:sldId id="278" r:id="rId14"/>
    <p:sldId id="276" r:id="rId15"/>
    <p:sldId id="262" r:id="rId16"/>
    <p:sldId id="277" r:id="rId17"/>
    <p:sldId id="265" r:id="rId18"/>
  </p:sldIdLst>
  <p:sldSz cx="18288000" cy="10287000"/>
  <p:notesSz cx="6858000" cy="9144000"/>
  <p:embeddedFontLs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swald"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Twitter Sentiment Analysis on Tech Products</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Open Sans"/>
                <a:ea typeface="Open Sans"/>
                <a:cs typeface="Open Sans"/>
                <a:sym typeface="Open Sans"/>
              </a:rPr>
              <a:t>PRESENTED BY: </a:t>
            </a:r>
            <a:r>
              <a:rPr lang="en-US" sz="2400" b="1" spc="1279" dirty="0">
                <a:solidFill>
                  <a:srgbClr val="FFFFFF"/>
                </a:solidFill>
                <a:latin typeface="Open Sans"/>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ED16633-AE37-B646-192D-9E9FE198E67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503EE66-940E-D895-E32C-CDA17B43A04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E7303A0-7F3A-AE42-2273-B72D7A4B32D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4428102-71AD-85DE-80B8-FA80EF39393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3193768-666F-DF5A-6963-0A0F899BE21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7137DD9-D8D7-E9EB-7773-6A1B23F6EA3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839470C-18B1-1B64-18CF-44F4741BD94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C4BD2C89-9434-7344-5EEE-5665DA5EEE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2ED397D3-D264-9FBF-E091-296E9E79892D}"/>
              </a:ext>
            </a:extLst>
          </p:cNvPr>
          <p:cNvSpPr txBox="1"/>
          <p:nvPr/>
        </p:nvSpPr>
        <p:spPr>
          <a:xfrm>
            <a:off x="11811000" y="1888280"/>
            <a:ext cx="6973786" cy="2357697"/>
          </a:xfrm>
          <a:prstGeom prst="rect">
            <a:avLst/>
          </a:prstGeom>
        </p:spPr>
        <p:txBody>
          <a:bodyPr wrap="square" lIns="0" tIns="0" rIns="0" bIns="0" rtlCol="0" anchor="t">
            <a:spAutoFit/>
          </a:bodyPr>
          <a:lstStyle/>
          <a:p>
            <a:r>
              <a:rPr lang="en-US" sz="2800" dirty="0">
                <a:solidFill>
                  <a:schemeClr val="bg1"/>
                </a:solidFill>
              </a:rPr>
              <a:t>Shows the sentence length distribution</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FAB72B9-4DBF-797D-351D-349152C53A6B}"/>
              </a:ext>
            </a:extLst>
          </p:cNvPr>
          <p:cNvPicPr>
            <a:picLocks noChangeAspect="1"/>
          </p:cNvPicPr>
          <p:nvPr/>
        </p:nvPicPr>
        <p:blipFill>
          <a:blip r:embed="rId4"/>
          <a:stretch>
            <a:fillRect/>
          </a:stretch>
        </p:blipFill>
        <p:spPr>
          <a:xfrm>
            <a:off x="530051" y="763458"/>
            <a:ext cx="10595149" cy="8494841"/>
          </a:xfrm>
          <a:prstGeom prst="rect">
            <a:avLst/>
          </a:prstGeom>
        </p:spPr>
      </p:pic>
    </p:spTree>
    <p:extLst>
      <p:ext uri="{BB962C8B-B14F-4D97-AF65-F5344CB8AC3E}">
        <p14:creationId xmlns:p14="http://schemas.microsoft.com/office/powerpoint/2010/main" val="184651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71CA651-2A5A-CB47-87E3-3043862B093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39D73EA4-1018-98FD-7856-B626421BE6A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E34135E-1035-74C8-E09D-9F111780DA5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3E126B-DF16-DDD2-B963-28736A341A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C1C11AD-07A6-7080-F9DA-4946108B6EA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C8435C9-0F89-54C7-9B9D-CD445768F188}"/>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F2BDAD31-5C60-8532-2E6C-69F3AC08926D}"/>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BC0B12E3-4C8D-4393-30AB-7E169E40989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615EDBA7-3155-6D95-7104-666EE031C6AF}"/>
              </a:ext>
            </a:extLst>
          </p:cNvPr>
          <p:cNvSpPr txBox="1"/>
          <p:nvPr/>
        </p:nvSpPr>
        <p:spPr>
          <a:xfrm>
            <a:off x="11811000" y="1888280"/>
            <a:ext cx="6973786" cy="2788584"/>
          </a:xfrm>
          <a:prstGeom prst="rect">
            <a:avLst/>
          </a:prstGeom>
        </p:spPr>
        <p:txBody>
          <a:bodyPr wrap="square" lIns="0" tIns="0" rIns="0" bIns="0" rtlCol="0" anchor="t">
            <a:spAutoFit/>
          </a:bodyPr>
          <a:lstStyle/>
          <a:p>
            <a:r>
              <a:rPr lang="en-US" sz="2800" dirty="0">
                <a:solidFill>
                  <a:schemeClr val="bg1"/>
                </a:solidFill>
              </a:rPr>
              <a:t>Shows the most common words used after preprocessing</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F0C138A-2515-940B-2AC7-A05B397EBCB7}"/>
              </a:ext>
            </a:extLst>
          </p:cNvPr>
          <p:cNvPicPr>
            <a:picLocks noChangeAspect="1"/>
          </p:cNvPicPr>
          <p:nvPr/>
        </p:nvPicPr>
        <p:blipFill>
          <a:blip r:embed="rId4"/>
          <a:stretch>
            <a:fillRect/>
          </a:stretch>
        </p:blipFill>
        <p:spPr>
          <a:xfrm>
            <a:off x="359490" y="1478964"/>
            <a:ext cx="10841909" cy="7169736"/>
          </a:xfrm>
          <a:prstGeom prst="rect">
            <a:avLst/>
          </a:prstGeom>
        </p:spPr>
      </p:pic>
    </p:spTree>
    <p:extLst>
      <p:ext uri="{BB962C8B-B14F-4D97-AF65-F5344CB8AC3E}">
        <p14:creationId xmlns:p14="http://schemas.microsoft.com/office/powerpoint/2010/main" val="22367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233055" y="1025236"/>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TRAINING</a:t>
            </a:r>
          </a:p>
        </p:txBody>
      </p:sp>
      <p:sp>
        <p:nvSpPr>
          <p:cNvPr id="22" name="TextBox 22"/>
          <p:cNvSpPr txBox="1"/>
          <p:nvPr/>
        </p:nvSpPr>
        <p:spPr>
          <a:xfrm>
            <a:off x="1205346" y="2126995"/>
            <a:ext cx="7399314" cy="4431983"/>
          </a:xfrm>
          <a:prstGeom prst="rect">
            <a:avLst/>
          </a:prstGeom>
        </p:spPr>
        <p:txBody>
          <a:bodyPr wrap="square" lIns="0" tIns="0" rIns="0" bIns="0" rtlCol="0" anchor="t">
            <a:spAutoFit/>
          </a:bodyPr>
          <a:lstStyle/>
          <a:p>
            <a:r>
              <a:rPr lang="en-US" sz="2400" dirty="0">
                <a:solidFill>
                  <a:schemeClr val="bg1"/>
                </a:solidFill>
              </a:rPr>
              <a:t>We trained our models to correctly classify whether a tweet is negative or positive. The models used were: </a:t>
            </a:r>
          </a:p>
          <a:p>
            <a:r>
              <a:rPr lang="en-US" sz="2400" dirty="0">
                <a:solidFill>
                  <a:schemeClr val="bg1"/>
                </a:solidFill>
              </a:rPr>
              <a:t>- Logistic Regression</a:t>
            </a:r>
          </a:p>
          <a:p>
            <a:r>
              <a:rPr lang="en-US" sz="2400" dirty="0">
                <a:solidFill>
                  <a:schemeClr val="bg1"/>
                </a:solidFill>
              </a:rPr>
              <a:t>- SVM</a:t>
            </a:r>
          </a:p>
          <a:p>
            <a:r>
              <a:rPr lang="en-US" sz="2400" dirty="0">
                <a:solidFill>
                  <a:schemeClr val="bg1"/>
                </a:solidFill>
              </a:rPr>
              <a:t>- Random Forest</a:t>
            </a:r>
          </a:p>
          <a:p>
            <a:r>
              <a:rPr lang="en-US" sz="2400" dirty="0">
                <a:solidFill>
                  <a:schemeClr val="bg1"/>
                </a:solidFill>
              </a:rPr>
              <a:t>- </a:t>
            </a:r>
            <a:r>
              <a:rPr lang="en-US" sz="2400" dirty="0" err="1">
                <a:solidFill>
                  <a:schemeClr val="bg1"/>
                </a:solidFill>
              </a:rPr>
              <a:t>XGBoost</a:t>
            </a:r>
            <a:endParaRPr lang="en-US" sz="2400" dirty="0">
              <a:solidFill>
                <a:schemeClr val="bg1"/>
              </a:solidFill>
            </a:endParaRPr>
          </a:p>
          <a:p>
            <a:pPr marL="342900" indent="-342900">
              <a:buFontTx/>
              <a:buChar char="-"/>
            </a:pPr>
            <a:r>
              <a:rPr lang="en-US" sz="2400" dirty="0">
                <a:solidFill>
                  <a:schemeClr val="bg1"/>
                </a:solidFill>
              </a:rPr>
              <a:t>Gradient Descent</a:t>
            </a:r>
          </a:p>
          <a:p>
            <a:pPr marL="342900" indent="-342900">
              <a:buFontTx/>
              <a:buChar char="-"/>
            </a:pPr>
            <a:endParaRPr lang="en-US" sz="2400" dirty="0">
              <a:solidFill>
                <a:schemeClr val="bg1"/>
              </a:solidFill>
            </a:endParaRPr>
          </a:p>
          <a:p>
            <a:r>
              <a:rPr lang="en-US" sz="2400" dirty="0">
                <a:solidFill>
                  <a:schemeClr val="bg1"/>
                </a:solidFill>
              </a:rPr>
              <a:t>TF-IDF to vectorize our data, and logistic regression to classify it.</a:t>
            </a:r>
          </a:p>
          <a:p>
            <a:r>
              <a:rPr lang="en-US" sz="2400" dirty="0">
                <a:solidFill>
                  <a:schemeClr val="bg1"/>
                </a:solidFill>
              </a:rPr>
              <a:t>SMOTE applied to handle class imbalance</a:t>
            </a:r>
          </a:p>
          <a:p>
            <a:pPr marL="342900" indent="-342900">
              <a:buFontTx/>
              <a:buChar char="-"/>
            </a:pPr>
            <a:endParaRPr lang="en-US" sz="2400" dirty="0">
              <a:solidFill>
                <a:schemeClr val="bg1"/>
              </a:solidFill>
            </a:endParaRPr>
          </a:p>
        </p:txBody>
      </p:sp>
      <p:sp>
        <p:nvSpPr>
          <p:cNvPr id="27" name="TextBox 27"/>
          <p:cNvSpPr txBox="1"/>
          <p:nvPr/>
        </p:nvSpPr>
        <p:spPr>
          <a:xfrm>
            <a:off x="9683341" y="2144313"/>
            <a:ext cx="8007141" cy="639278"/>
          </a:xfrm>
          <a:prstGeom prst="rect">
            <a:avLst/>
          </a:prstGeom>
        </p:spPr>
        <p:txBody>
          <a:bodyPr wrap="square" lIns="0" tIns="0" rIns="0" bIns="0" rtlCol="0" anchor="t">
            <a:spAutoFit/>
          </a:bodyPr>
          <a:lstStyle/>
          <a:p>
            <a:pPr>
              <a:lnSpc>
                <a:spcPts val="1680"/>
              </a:lnSpc>
              <a:spcBef>
                <a:spcPct val="0"/>
              </a:spcBef>
            </a:pPr>
            <a:r>
              <a:rPr lang="en-US" sz="2400" dirty="0">
                <a:solidFill>
                  <a:schemeClr val="bg1"/>
                </a:solidFill>
              </a:rPr>
              <a:t>This table compares five different machine learning models across five key evaluation metrics. </a:t>
            </a:r>
            <a:endParaRPr lang="en-US" sz="2400" dirty="0">
              <a:solidFill>
                <a:schemeClr val="bg1"/>
              </a:solidFill>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28" name="TextBox 21">
            <a:extLst>
              <a:ext uri="{FF2B5EF4-FFF2-40B4-BE49-F238E27FC236}">
                <a16:creationId xmlns:a16="http://schemas.microsoft.com/office/drawing/2014/main" id="{0108D28D-7396-4678-3492-C9281962164E}"/>
              </a:ext>
            </a:extLst>
          </p:cNvPr>
          <p:cNvSpPr txBox="1"/>
          <p:nvPr/>
        </p:nvSpPr>
        <p:spPr>
          <a:xfrm>
            <a:off x="9690269" y="1028869"/>
            <a:ext cx="65359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EVALUATION</a:t>
            </a:r>
          </a:p>
        </p:txBody>
      </p:sp>
      <p:pic>
        <p:nvPicPr>
          <p:cNvPr id="30" name="Picture 29">
            <a:extLst>
              <a:ext uri="{FF2B5EF4-FFF2-40B4-BE49-F238E27FC236}">
                <a16:creationId xmlns:a16="http://schemas.microsoft.com/office/drawing/2014/main" id="{9F2CB8B2-8228-708B-24E5-7302DF53C091}"/>
              </a:ext>
            </a:extLst>
          </p:cNvPr>
          <p:cNvPicPr>
            <a:picLocks noChangeAspect="1"/>
          </p:cNvPicPr>
          <p:nvPr/>
        </p:nvPicPr>
        <p:blipFill>
          <a:blip r:embed="rId4"/>
          <a:stretch>
            <a:fillRect/>
          </a:stretch>
        </p:blipFill>
        <p:spPr>
          <a:xfrm>
            <a:off x="9337639" y="2783591"/>
            <a:ext cx="8806984" cy="4094561"/>
          </a:xfrm>
          <a:prstGeom prst="rect">
            <a:avLst/>
          </a:prstGeom>
        </p:spPr>
      </p:pic>
      <p:sp>
        <p:nvSpPr>
          <p:cNvPr id="31" name="TextBox 22">
            <a:extLst>
              <a:ext uri="{FF2B5EF4-FFF2-40B4-BE49-F238E27FC236}">
                <a16:creationId xmlns:a16="http://schemas.microsoft.com/office/drawing/2014/main" id="{D7FEC776-56A5-1075-8DC6-64F3F16E5D66}"/>
              </a:ext>
            </a:extLst>
          </p:cNvPr>
          <p:cNvSpPr txBox="1"/>
          <p:nvPr/>
        </p:nvSpPr>
        <p:spPr>
          <a:xfrm>
            <a:off x="452936" y="6624854"/>
            <a:ext cx="15800958" cy="3693319"/>
          </a:xfrm>
          <a:prstGeom prst="rect">
            <a:avLst/>
          </a:prstGeom>
        </p:spPr>
        <p:txBody>
          <a:bodyPr wrap="square" lIns="0" tIns="0" rIns="0" bIns="0" rtlCol="0" anchor="t">
            <a:spAutoFit/>
          </a:bodyPr>
          <a:lstStyle/>
          <a:p>
            <a:r>
              <a:rPr lang="en-US" sz="2400" b="1" u="sng" dirty="0">
                <a:solidFill>
                  <a:schemeClr val="bg1"/>
                </a:solidFill>
              </a:rPr>
              <a:t>Summary and Recommendation</a:t>
            </a:r>
          </a:p>
          <a:p>
            <a:r>
              <a:rPr lang="en-US" sz="2400" dirty="0">
                <a:solidFill>
                  <a:schemeClr val="bg1"/>
                </a:solidFill>
              </a:rPr>
              <a:t>Best Overall Model: Random Forest, due to its highest Accuracy and F1-score, which best balances the trade-off between false positives and false negatives.</a:t>
            </a:r>
          </a:p>
          <a:p>
            <a:endParaRPr lang="en-US" sz="2400" dirty="0">
              <a:solidFill>
                <a:schemeClr val="bg1"/>
              </a:solidFill>
            </a:endParaRPr>
          </a:p>
          <a:p>
            <a:r>
              <a:rPr lang="en-US" sz="2400" dirty="0">
                <a:solidFill>
                  <a:schemeClr val="bg1"/>
                </a:solidFill>
              </a:rPr>
              <a:t>Best for High-Certainty Predictions: Linear SVM, if your priority is minimizing false positives (i.e., you want to be very sure a prediction is positive when you make it).</a:t>
            </a:r>
          </a:p>
          <a:p>
            <a:endParaRPr lang="en-US" sz="2400" dirty="0">
              <a:solidFill>
                <a:schemeClr val="bg1"/>
              </a:solidFill>
            </a:endParaRPr>
          </a:p>
          <a:p>
            <a:r>
              <a:rPr lang="en-US" sz="2400" dirty="0">
                <a:solidFill>
                  <a:schemeClr val="bg1"/>
                </a:solidFill>
              </a:rPr>
              <a:t>Key Observation: All models have exceptionally high Recall (&gt;0.97). This means they are all very good at capturing nearly all positive instances in the data. The primary differences between them lie in how many false positives they generate (reflected in Precision).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3BFDACF-4DAF-7148-9F44-80E84E34D406}"/>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C7C6C05-CDAD-E40F-339C-A9E86F05D2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22E925EB-7A90-5389-2DEE-0C7850D0C6B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14FBE4D6-D8A1-5B95-42F3-0748C1E3879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97BCC070-697A-5092-B454-C794DACB1F6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F400E79-31BC-5EC3-21E7-A51C441FD2B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75C8AB5-70C5-405C-203C-A168302AE4B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1FF68DD-F7E2-2EC5-FB08-AEA957F7F2E6}"/>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000EC142-D25A-C9F2-63F8-A50EB0DC3527}"/>
              </a:ext>
            </a:extLst>
          </p:cNvPr>
          <p:cNvPicPr>
            <a:picLocks noChangeAspect="1"/>
          </p:cNvPicPr>
          <p:nvPr/>
        </p:nvPicPr>
        <p:blipFill>
          <a:blip r:embed="rId4"/>
          <a:stretch>
            <a:fillRect/>
          </a:stretch>
        </p:blipFill>
        <p:spPr>
          <a:xfrm>
            <a:off x="106573" y="1181100"/>
            <a:ext cx="7656497" cy="6038771"/>
          </a:xfrm>
          <a:prstGeom prst="rect">
            <a:avLst/>
          </a:prstGeom>
        </p:spPr>
      </p:pic>
      <p:pic>
        <p:nvPicPr>
          <p:cNvPr id="6" name="Picture 5">
            <a:extLst>
              <a:ext uri="{FF2B5EF4-FFF2-40B4-BE49-F238E27FC236}">
                <a16:creationId xmlns:a16="http://schemas.microsoft.com/office/drawing/2014/main" id="{339F1E65-10D5-A2D1-B338-CABB05A61D37}"/>
              </a:ext>
            </a:extLst>
          </p:cNvPr>
          <p:cNvPicPr>
            <a:picLocks noChangeAspect="1"/>
          </p:cNvPicPr>
          <p:nvPr/>
        </p:nvPicPr>
        <p:blipFill>
          <a:blip r:embed="rId5"/>
          <a:stretch>
            <a:fillRect/>
          </a:stretch>
        </p:blipFill>
        <p:spPr>
          <a:xfrm>
            <a:off x="8229600" y="1198417"/>
            <a:ext cx="9677400" cy="6021453"/>
          </a:xfrm>
          <a:prstGeom prst="rect">
            <a:avLst/>
          </a:prstGeom>
        </p:spPr>
      </p:pic>
    </p:spTree>
    <p:extLst>
      <p:ext uri="{BB962C8B-B14F-4D97-AF65-F5344CB8AC3E}">
        <p14:creationId xmlns:p14="http://schemas.microsoft.com/office/powerpoint/2010/main" val="102050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E9DC82F-D11E-9523-5857-B94F17390F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AE577C-0366-5F95-2121-A700A46D905C}"/>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D9CEB579-500C-9A9C-6B55-51ECFAEA378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B89A98E0-92E0-9E90-2830-B5AFDA0DAEA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FA54AE9-9869-9B3D-D6AB-DBBAE7494E4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18205A6-F026-9FA3-D380-012376E8A4D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B0BC2FA6-36E3-4097-F333-0B0047F21FE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9BD2302-CDBA-96D6-962E-6F78BD5FB5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16C82228-A040-6A55-B32B-930E69C2CFC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08735EC-C8C5-5786-AD87-0EC9AB782FA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B92704CA-8897-5D49-0E2A-AEA6DF9AE54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2CB27BA8-720F-421B-E03D-AD93ECFBEB8B}"/>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C8BBFF74-8CF3-CF3B-FF65-C2A9D3C5E9A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49FC68AA-C369-1C8D-8475-B608BD209D6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770F234-6960-DD93-BF66-4F5F8BB159F6}"/>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grpSp>
        <p:nvGrpSpPr>
          <p:cNvPr id="25" name="Group 25">
            <a:extLst>
              <a:ext uri="{FF2B5EF4-FFF2-40B4-BE49-F238E27FC236}">
                <a16:creationId xmlns:a16="http://schemas.microsoft.com/office/drawing/2014/main" id="{04DCACBD-8929-6C00-5C8D-31ECDD5FA253}"/>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4DE3E536-DFF7-9AFE-EAB3-EF62BCA159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FF5511B0-69AA-6FB1-657C-3AD3F6922B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1FA97AE1-184B-FB67-6632-EA80E2F15B2A}"/>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DAD535AB-F695-46F5-754F-718084535A4C}"/>
              </a:ext>
            </a:extLst>
          </p:cNvPr>
          <p:cNvSpPr txBox="1"/>
          <p:nvPr/>
        </p:nvSpPr>
        <p:spPr>
          <a:xfrm>
            <a:off x="2007159" y="1880811"/>
            <a:ext cx="7029866" cy="6555641"/>
          </a:xfrm>
          <a:prstGeom prst="rect">
            <a:avLst/>
          </a:prstGeom>
        </p:spPr>
        <p:txBody>
          <a:bodyPr wrap="square" lIns="0" tIns="0" rIns="0" bIns="0" rtlCol="0" anchor="t">
            <a:spAutoFit/>
          </a:bodyPr>
          <a:lstStyle/>
          <a:p>
            <a:pPr lvl="0"/>
            <a:endParaRPr lang="en-US" dirty="0"/>
          </a:p>
          <a:p>
            <a:pPr lvl="0"/>
            <a:endParaRPr lang="en-US" sz="2400" dirty="0">
              <a:solidFill>
                <a:schemeClr val="bg1"/>
              </a:solidFill>
            </a:endParaRPr>
          </a:p>
          <a:p>
            <a:pPr lvl="0"/>
            <a:r>
              <a:rPr lang="en-US" sz="2400" dirty="0">
                <a:solidFill>
                  <a:schemeClr val="bg1"/>
                </a:solidFill>
              </a:rPr>
              <a:t>Random Forest is the best model overall</a:t>
            </a:r>
          </a:p>
          <a:p>
            <a:pPr lvl="0"/>
            <a:br>
              <a:rPr lang="en-US" sz="3200" dirty="0">
                <a:solidFill>
                  <a:schemeClr val="bg1"/>
                </a:solidFill>
              </a:rPr>
            </a:br>
            <a:endParaRPr lang="en-US" sz="3200" dirty="0">
              <a:solidFill>
                <a:schemeClr val="bg1"/>
              </a:solidFill>
            </a:endParaRPr>
          </a:p>
          <a:p>
            <a:pPr lvl="0"/>
            <a:r>
              <a:rPr lang="en-US" sz="2400" dirty="0">
                <a:solidFill>
                  <a:schemeClr val="bg1"/>
                </a:solidFill>
              </a:rPr>
              <a:t>Linear SVM performs strongly in ROC-AUC</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Sentiment classification is highly accurate (&gt;85%)</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Tech brands have strong positive sentiment, especially Apple</a:t>
            </a:r>
          </a:p>
          <a:p>
            <a:endParaRPr lang="en-US" sz="3200" dirty="0">
              <a:solidFill>
                <a:schemeClr val="bg1"/>
              </a:solidFill>
            </a:endParaRPr>
          </a:p>
        </p:txBody>
      </p:sp>
      <p:grpSp>
        <p:nvGrpSpPr>
          <p:cNvPr id="30" name="Group 30">
            <a:extLst>
              <a:ext uri="{FF2B5EF4-FFF2-40B4-BE49-F238E27FC236}">
                <a16:creationId xmlns:a16="http://schemas.microsoft.com/office/drawing/2014/main" id="{076523C6-A04F-ADA7-D9EA-7836FEDB0332}"/>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E64EA0CE-0A64-E84A-14C7-15A44F86C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8F4A2501-37FA-2D38-2ACC-DA7F356137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2899E7C3-E908-9537-A71E-F44CE0E928BC}"/>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0A04A9CB-27D9-9EBB-787A-F2E9F904A2D2}"/>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B5EEC7D-E2E4-F09F-B6E2-3D4F9E3C8F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2B585F15-B367-F10E-3102-DADE3C0613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11432E05-9E96-4A6D-0054-63FAFC08AE91}"/>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FE280B4-36A5-D786-C18B-43C96820DF1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0931CD80-8A76-2937-F219-DF46B3C010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19B4B4D9-B5C3-C128-1C91-A9AC0E07FB41}"/>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667BC658-F4F0-ED39-0A1E-4140A8E7032D}"/>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3074" name="Picture 2" descr="Text Analytics vs. Sentiment Analysis: Key Differences">
            <a:extLst>
              <a:ext uri="{FF2B5EF4-FFF2-40B4-BE49-F238E27FC236}">
                <a16:creationId xmlns:a16="http://schemas.microsoft.com/office/drawing/2014/main" id="{F70B0CED-2907-BBF7-74F8-F5E3F043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9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78019" y="3067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grpSp>
        <p:nvGrpSpPr>
          <p:cNvPr id="25" name="Group 25"/>
          <p:cNvGrpSpPr/>
          <p:nvPr/>
        </p:nvGrpSpPr>
        <p:grpSpPr>
          <a:xfrm>
            <a:off x="810642" y="2141951"/>
            <a:ext cx="807124" cy="807124"/>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p:cNvSpPr txBox="1"/>
          <p:nvPr/>
        </p:nvSpPr>
        <p:spPr>
          <a:xfrm>
            <a:off x="2007159" y="1880811"/>
            <a:ext cx="7029866" cy="7755969"/>
          </a:xfrm>
          <a:prstGeom prst="rect">
            <a:avLst/>
          </a:prstGeom>
        </p:spPr>
        <p:txBody>
          <a:bodyPr wrap="square" lIns="0" tIns="0" rIns="0" bIns="0" rtlCol="0" anchor="t">
            <a:spAutoFit/>
          </a:bodyPr>
          <a:lstStyle/>
          <a:p>
            <a:r>
              <a:rPr lang="en-US" sz="2400" dirty="0">
                <a:solidFill>
                  <a:schemeClr val="bg1"/>
                </a:solidFill>
              </a:rPr>
              <a:t>General Sentiment Trends – Track overall positive vs. negative sentiment (e.g., “60% positive, 40% negative”) and address spikes in negativity with responsive campaigns.</a:t>
            </a:r>
          </a:p>
          <a:p>
            <a:br>
              <a:rPr lang="en-US" sz="2400" dirty="0">
                <a:solidFill>
                  <a:schemeClr val="bg1"/>
                </a:solidFill>
              </a:rPr>
            </a:br>
            <a:r>
              <a:rPr lang="en-US" sz="2400" dirty="0">
                <a:solidFill>
                  <a:schemeClr val="bg1"/>
                </a:solidFill>
              </a:rPr>
              <a:t>Positive Drivers – Amplify what users already love (e.g., Google Pixel’s camera, iPhone’s ecosystem) through ads, influencer marketing, and social proof.</a:t>
            </a:r>
          </a:p>
          <a:p>
            <a:br>
              <a:rPr lang="en-US" sz="2400" dirty="0">
                <a:solidFill>
                  <a:schemeClr val="bg1"/>
                </a:solidFill>
              </a:rPr>
            </a:br>
            <a:r>
              <a:rPr lang="en-US" sz="2400" dirty="0">
                <a:solidFill>
                  <a:schemeClr val="bg1"/>
                </a:solidFill>
              </a:rPr>
              <a:t>Negative Pain Points – Identify top complaints (e.g., iPhone battery life, Android bloatware) and directly counter them with messaging, feature highlights, or improved support.</a:t>
            </a:r>
          </a:p>
          <a:p>
            <a:br>
              <a:rPr lang="en-US" sz="2400" dirty="0">
                <a:solidFill>
                  <a:schemeClr val="bg1"/>
                </a:solidFill>
              </a:rPr>
            </a:br>
            <a:r>
              <a:rPr lang="en-US" sz="2400" dirty="0">
                <a:solidFill>
                  <a:schemeClr val="bg1"/>
                </a:solidFill>
              </a:rPr>
              <a:t>Competitive Benchmarking – Compare sentiment across Apple vs. Google, iPhone vs. Android, and use competitor weaknesses as positioning opportunities.</a:t>
            </a:r>
          </a:p>
          <a:p>
            <a:br>
              <a:rPr lang="en-US" sz="2400" dirty="0">
                <a:solidFill>
                  <a:schemeClr val="bg1"/>
                </a:solidFill>
              </a:rPr>
            </a:br>
            <a:r>
              <a:rPr lang="en-US" sz="2400" dirty="0">
                <a:solidFill>
                  <a:schemeClr val="bg1"/>
                </a:solidFill>
              </a:rPr>
              <a:t> Actionable Monitoring – Build a live dashboard to track sentiment shifts after launches or campaigns, ensuring marketing actions are data-driven and adaptive.</a:t>
            </a:r>
          </a:p>
        </p:txBody>
      </p:sp>
      <p:grpSp>
        <p:nvGrpSpPr>
          <p:cNvPr id="30" name="Group 30"/>
          <p:cNvGrpSpPr/>
          <p:nvPr/>
        </p:nvGrpSpPr>
        <p:grpSpPr>
          <a:xfrm>
            <a:off x="782933" y="3666030"/>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2256E9FE-6AB6-3D5E-EBDB-5E3CB2C179C0}"/>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2C3DDDB-ABB5-0774-0D17-154DBE35989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A5D223C4-DE50-8680-6DB1-3A687CDDF1B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B1D34F58-8740-C515-6B65-68CB808E18B5}"/>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35E38F5-41B9-07B9-B6CD-0A7503F478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85BCB176-D742-E899-186F-A44910B3E12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1" name="Group 30">
            <a:extLst>
              <a:ext uri="{FF2B5EF4-FFF2-40B4-BE49-F238E27FC236}">
                <a16:creationId xmlns:a16="http://schemas.microsoft.com/office/drawing/2014/main" id="{7AADD0EA-3936-49DF-A037-42D79CB9C441}"/>
              </a:ext>
            </a:extLst>
          </p:cNvPr>
          <p:cNvGrpSpPr/>
          <p:nvPr/>
        </p:nvGrpSpPr>
        <p:grpSpPr>
          <a:xfrm>
            <a:off x="735607" y="8538013"/>
            <a:ext cx="807124" cy="807124"/>
            <a:chOff x="0" y="0"/>
            <a:chExt cx="812800" cy="812800"/>
          </a:xfrm>
        </p:grpSpPr>
        <p:sp>
          <p:nvSpPr>
            <p:cNvPr id="42" name="Freeform 31">
              <a:extLst>
                <a:ext uri="{FF2B5EF4-FFF2-40B4-BE49-F238E27FC236}">
                  <a16:creationId xmlns:a16="http://schemas.microsoft.com/office/drawing/2014/main" id="{11754652-03CB-F82D-BE13-D0A7B6FF17F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3" name="TextBox 32">
              <a:extLst>
                <a:ext uri="{FF2B5EF4-FFF2-40B4-BE49-F238E27FC236}">
                  <a16:creationId xmlns:a16="http://schemas.microsoft.com/office/drawing/2014/main" id="{2E7A4B5D-B286-6D67-7354-8C0147F8484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7836B9D6-8BF1-E5DC-DC1A-957388376AD5}"/>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6" name="TextBox 33">
            <a:extLst>
              <a:ext uri="{FF2B5EF4-FFF2-40B4-BE49-F238E27FC236}">
                <a16:creationId xmlns:a16="http://schemas.microsoft.com/office/drawing/2014/main" id="{9E008E29-27B4-26FD-9E69-D8FF669EF7E4}"/>
              </a:ext>
            </a:extLst>
          </p:cNvPr>
          <p:cNvSpPr txBox="1"/>
          <p:nvPr/>
        </p:nvSpPr>
        <p:spPr>
          <a:xfrm>
            <a:off x="812845" y="882027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5</a:t>
            </a:r>
          </a:p>
        </p:txBody>
      </p:sp>
      <p:sp>
        <p:nvSpPr>
          <p:cNvPr id="47" name="TextBox 33">
            <a:extLst>
              <a:ext uri="{FF2B5EF4-FFF2-40B4-BE49-F238E27FC236}">
                <a16:creationId xmlns:a16="http://schemas.microsoft.com/office/drawing/2014/main" id="{1843BA1A-5551-0FFA-FA15-CF88E8DDF349}"/>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48" name="Picture 2" descr="Text Analytics vs. Sentiment Analysis: Key Differences">
            <a:extLst>
              <a:ext uri="{FF2B5EF4-FFF2-40B4-BE49-F238E27FC236}">
                <a16:creationId xmlns:a16="http://schemas.microsoft.com/office/drawing/2014/main" id="{446E12C7-FB2F-6FD8-C4C0-FB6C37EF5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977" y="2340827"/>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2B0551D5-51EF-4DEC-B601-10A63EF114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2E205A-6FBF-DB1F-70B3-911079B02F03}"/>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0AAD5CCF-809D-5D63-5623-B8D70F097102}"/>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0D30F11F-629A-3010-C164-C0D07E07743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61CD195-F1D3-7DF2-6FB4-FAC48A6603BC}"/>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E216DB9A-1423-3549-6B26-5E17AE5055E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F28C40A9-7F62-ACF9-10A3-76A28F17AA2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1255004E-48A1-51D8-34EF-D976B75A09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DC6880D8-5130-293B-37FB-0A7152D9DA7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ABADA07-F1FA-6AF5-52EE-00C02BF8FA1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94DE8E8-3A8F-B827-6723-6C17FF34B52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65E5FD87-CAD0-5ACA-BBCD-613642FF1A43}"/>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D6FEBED-EB85-D1AA-09C4-344A954F932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204FD00D-B771-BE3E-8D61-E96A8AF2222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82887BF-BFE2-9570-18D7-5F9690C1DB01}"/>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CONCLUSION</a:t>
            </a:r>
          </a:p>
        </p:txBody>
      </p:sp>
      <p:grpSp>
        <p:nvGrpSpPr>
          <p:cNvPr id="25" name="Group 25">
            <a:extLst>
              <a:ext uri="{FF2B5EF4-FFF2-40B4-BE49-F238E27FC236}">
                <a16:creationId xmlns:a16="http://schemas.microsoft.com/office/drawing/2014/main" id="{B9443396-AFD5-7364-ECB9-641B1246A008}"/>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BF0CB479-62B4-E3ED-D798-F245793FE57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AD6D5B1A-84C6-3506-14E2-215691B56DF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CEA967C6-EF10-C6EE-FDDE-9AC1101FC915}"/>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046B4578-E85E-4A74-5254-2759261123ED}"/>
              </a:ext>
            </a:extLst>
          </p:cNvPr>
          <p:cNvSpPr txBox="1"/>
          <p:nvPr/>
        </p:nvSpPr>
        <p:spPr>
          <a:xfrm>
            <a:off x="2007159" y="1880811"/>
            <a:ext cx="7029866" cy="5909310"/>
          </a:xfrm>
          <a:prstGeom prst="rect">
            <a:avLst/>
          </a:prstGeom>
        </p:spPr>
        <p:txBody>
          <a:bodyPr wrap="square" lIns="0" tIns="0" rIns="0" bIns="0" rtlCol="0" anchor="t">
            <a:spAutoFit/>
          </a:bodyPr>
          <a:lstStyle/>
          <a:p>
            <a:pPr lvl="0"/>
            <a:endParaRPr lang="en-US" sz="2400" dirty="0">
              <a:solidFill>
                <a:schemeClr val="bg1"/>
              </a:solidFill>
            </a:endParaRPr>
          </a:p>
          <a:p>
            <a:pPr lvl="0"/>
            <a:r>
              <a:rPr lang="en-US" sz="2400" dirty="0">
                <a:solidFill>
                  <a:schemeClr val="bg1"/>
                </a:solidFill>
              </a:rPr>
              <a:t>Dataset provides valuable insights on customer sentiment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ML models achieve high accuracy and reliability</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Findings can guide marketing, product strategy, and customer engagement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Next step: Implement sentiment monitoring pipeline</a:t>
            </a:r>
          </a:p>
        </p:txBody>
      </p:sp>
      <p:grpSp>
        <p:nvGrpSpPr>
          <p:cNvPr id="30" name="Group 30">
            <a:extLst>
              <a:ext uri="{FF2B5EF4-FFF2-40B4-BE49-F238E27FC236}">
                <a16:creationId xmlns:a16="http://schemas.microsoft.com/office/drawing/2014/main" id="{10C33EC8-8A6F-5E66-8456-FFBA538766B7}"/>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CB0E8CD6-D671-9471-62CC-61245B13FA3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DFC079ED-3F63-A6AD-DC5C-FF3B190D665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C07E03DF-69BF-88D2-427B-34AF1D684857}"/>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FE94FF2A-2B22-FE18-1D3C-56C1CAEC0DDC}"/>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B847AD8E-ECE6-3627-FE03-DD09D5736D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6473B0EF-FEAC-D343-201D-659F984F1AA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33F29C84-1192-3DDB-CC4D-1381251E445D}"/>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7D635454-1301-051B-702D-E773F1E5912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4D0006C1-C0F9-244A-281B-8E180019F8A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64A53489-90B6-C9DB-F258-026620880E5C}"/>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AFCCD99F-B0E9-423F-EBFB-343178C7DFBB}"/>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9" name="Picture 2" descr="Text Analytics vs. Sentiment Analysis: Key Differences">
            <a:extLst>
              <a:ext uri="{FF2B5EF4-FFF2-40B4-BE49-F238E27FC236}">
                <a16:creationId xmlns:a16="http://schemas.microsoft.com/office/drawing/2014/main" id="{C67A1CA9-B9F1-2B1A-DFA6-FDFCE81D5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5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261048" y="3092467"/>
            <a:ext cx="15765904" cy="4102066"/>
            <a:chOff x="0" y="0"/>
            <a:chExt cx="5088174" cy="1323871"/>
          </a:xfrm>
        </p:grpSpPr>
        <p:sp>
          <p:nvSpPr>
            <p:cNvPr id="19" name="Freeform 19"/>
            <p:cNvSpPr/>
            <p:nvPr/>
          </p:nvSpPr>
          <p:spPr>
            <a:xfrm>
              <a:off x="0" y="0"/>
              <a:ext cx="5088174" cy="1323871"/>
            </a:xfrm>
            <a:custGeom>
              <a:avLst/>
              <a:gdLst/>
              <a:ahLst/>
              <a:cxnLst/>
              <a:rect l="l" t="t" r="r" b="b"/>
              <a:pathLst>
                <a:path w="5088174" h="1323871">
                  <a:moveTo>
                    <a:pt x="0" y="0"/>
                  </a:moveTo>
                  <a:lnTo>
                    <a:pt x="5088174" y="0"/>
                  </a:lnTo>
                  <a:lnTo>
                    <a:pt x="5088174"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5088174"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a:solidFill>
                  <a:srgbClr val="FFFFFF"/>
                </a:solidFill>
                <a:latin typeface="Oswald"/>
                <a:ea typeface="Oswald"/>
                <a:cs typeface="Oswald"/>
                <a:sym typeface="Oswa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96258" y="5576970"/>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Wamuyu Gitonga – Team Lead</a:t>
            </a:r>
          </a:p>
        </p:txBody>
      </p:sp>
      <p:grpSp>
        <p:nvGrpSpPr>
          <p:cNvPr id="31" name="Group 31"/>
          <p:cNvGrpSpPr/>
          <p:nvPr/>
        </p:nvGrpSpPr>
        <p:grpSpPr>
          <a:xfrm>
            <a:off x="1109402" y="9330857"/>
            <a:ext cx="3632109" cy="803114"/>
            <a:chOff x="0" y="0"/>
            <a:chExt cx="588799" cy="130192"/>
          </a:xfrm>
        </p:grpSpPr>
        <p:sp>
          <p:nvSpPr>
            <p:cNvPr id="32" name="Freeform 3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10614" y="9631655"/>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10349" y="5395842"/>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8173095" y="5436894"/>
            <a:ext cx="2971801" cy="551732"/>
            <a:chOff x="0" y="0"/>
            <a:chExt cx="588799" cy="130192"/>
          </a:xfrm>
        </p:grpSpPr>
        <p:sp>
          <p:nvSpPr>
            <p:cNvPr id="44" name="Freeform 20">
              <a:extLst>
                <a:ext uri="{FF2B5EF4-FFF2-40B4-BE49-F238E27FC236}">
                  <a16:creationId xmlns:a16="http://schemas.microsoft.com/office/drawing/2014/main" id="{F93D248E-9237-8C70-E6BC-BFEE93599A6D}"/>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4370493" y="5537286"/>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a:t>
            </a:r>
          </a:p>
        </p:txBody>
      </p:sp>
      <p:sp>
        <p:nvSpPr>
          <p:cNvPr id="53" name="TextBox 22">
            <a:extLst>
              <a:ext uri="{FF2B5EF4-FFF2-40B4-BE49-F238E27FC236}">
                <a16:creationId xmlns:a16="http://schemas.microsoft.com/office/drawing/2014/main" id="{7F313839-1848-D3FB-4FED-2BBBE036BAE8}"/>
              </a:ext>
            </a:extLst>
          </p:cNvPr>
          <p:cNvSpPr txBox="1"/>
          <p:nvPr/>
        </p:nvSpPr>
        <p:spPr>
          <a:xfrm>
            <a:off x="7779394" y="554890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Natalie 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Mwakireti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66" y="2277285"/>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6258" y="6175439"/>
            <a:ext cx="3574231" cy="2920391"/>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0602" y="2277285"/>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1109402" y="2175417"/>
            <a:ext cx="3351496" cy="3283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5497018"/>
          </a:xfrm>
          <a:prstGeom prst="rect">
            <a:avLst/>
          </a:prstGeom>
        </p:spPr>
        <p:txBody>
          <a:bodyPr wrap="square" lIns="0" tIns="0" rIns="0" bIns="0" rtlCol="0" anchor="t">
            <a:spAutoFit/>
          </a:bodyPr>
          <a:lstStyle/>
          <a:p>
            <a:endParaRPr lang="en-US" sz="2400" dirty="0"/>
          </a:p>
          <a:p>
            <a:pPr marL="571500" indent="-571500">
              <a:buFont typeface="Wingdings" panose="05000000000000000000" pitchFamily="2" charset="2"/>
              <a:buChar char="Ø"/>
            </a:pPr>
            <a:r>
              <a:rPr lang="en-US" sz="3200" dirty="0">
                <a:solidFill>
                  <a:schemeClr val="bg1"/>
                </a:solidFill>
              </a:rPr>
              <a:t>Data Source</a:t>
            </a:r>
          </a:p>
          <a:p>
            <a:pPr marL="571500" indent="-571500">
              <a:buFont typeface="Wingdings" panose="05000000000000000000" pitchFamily="2" charset="2"/>
              <a:buChar char="Ø"/>
            </a:pPr>
            <a:r>
              <a:rPr lang="en-US" sz="3200" dirty="0">
                <a:solidFill>
                  <a:schemeClr val="bg1"/>
                </a:solidFill>
              </a:rPr>
              <a:t>Objective</a:t>
            </a:r>
          </a:p>
          <a:p>
            <a:pPr marL="571500" indent="-571500">
              <a:buFont typeface="Wingdings" panose="05000000000000000000" pitchFamily="2" charset="2"/>
              <a:buChar char="Ø"/>
            </a:pPr>
            <a:r>
              <a:rPr lang="en-US" sz="3200" dirty="0">
                <a:solidFill>
                  <a:schemeClr val="bg1"/>
                </a:solidFill>
              </a:rPr>
              <a:t>Dataset Overview</a:t>
            </a:r>
          </a:p>
          <a:p>
            <a:pPr marL="571500" indent="-571500">
              <a:buFont typeface="Wingdings" panose="05000000000000000000" pitchFamily="2" charset="2"/>
              <a:buChar char="Ø"/>
            </a:pPr>
            <a:r>
              <a:rPr lang="en-US" sz="3200" dirty="0">
                <a:solidFill>
                  <a:schemeClr val="bg1"/>
                </a:solidFill>
              </a:rPr>
              <a:t>Data Quality</a:t>
            </a:r>
          </a:p>
          <a:p>
            <a:pPr marL="571500" indent="-571500">
              <a:buFont typeface="Wingdings" panose="05000000000000000000" pitchFamily="2" charset="2"/>
              <a:buChar char="Ø"/>
            </a:pPr>
            <a:r>
              <a:rPr lang="en-US" sz="3200" dirty="0">
                <a:solidFill>
                  <a:schemeClr val="bg1"/>
                </a:solidFill>
              </a:rPr>
              <a:t>Descriptive Analysis</a:t>
            </a:r>
          </a:p>
          <a:p>
            <a:pPr marL="571500" indent="-571500">
              <a:buFont typeface="Wingdings" panose="05000000000000000000" pitchFamily="2" charset="2"/>
              <a:buChar char="Ø"/>
            </a:pPr>
            <a:r>
              <a:rPr lang="en-US" sz="3200" dirty="0">
                <a:solidFill>
                  <a:schemeClr val="bg1"/>
                </a:solidFill>
              </a:rPr>
              <a:t>Trends &amp; Categories</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a:t>
            </a:r>
          </a:p>
          <a:p>
            <a:pPr marL="571500" indent="-571500">
              <a:buFont typeface="Wingdings" panose="05000000000000000000" pitchFamily="2" charset="2"/>
              <a:buChar char="Ø"/>
            </a:pPr>
            <a:r>
              <a:rPr lang="en-US" sz="3200" dirty="0">
                <a:solidFill>
                  <a:schemeClr val="bg1"/>
                </a:solidFill>
              </a:rPr>
              <a:t>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26" name="Picture 2" descr="Online Sentiment Analysis Tool: Unveiling The Power Of Emotion Monitoring -  Aim Technologies">
            <a:extLst>
              <a:ext uri="{FF2B5EF4-FFF2-40B4-BE49-F238E27FC236}">
                <a16:creationId xmlns:a16="http://schemas.microsoft.com/office/drawing/2014/main" id="{383B3A5C-4CF9-F718-6659-21A619F90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29" y="1868162"/>
            <a:ext cx="10126844" cy="6210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4202" y="1850565"/>
            <a:ext cx="6585871" cy="6585871"/>
            <a:chOff x="0" y="0"/>
            <a:chExt cx="8781161" cy="8781161"/>
          </a:xfrm>
        </p:grpSpPr>
        <p:pic>
          <p:nvPicPr>
            <p:cNvPr id="18" name="Picture 18"/>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857927" y="1522615"/>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SOURCE</a:t>
            </a:r>
          </a:p>
        </p:txBody>
      </p:sp>
      <p:sp>
        <p:nvSpPr>
          <p:cNvPr id="23" name="TextBox 23"/>
          <p:cNvSpPr txBox="1"/>
          <p:nvPr/>
        </p:nvSpPr>
        <p:spPr>
          <a:xfrm>
            <a:off x="816806" y="3314700"/>
            <a:ext cx="8465842" cy="6179256"/>
          </a:xfrm>
          <a:prstGeom prst="rect">
            <a:avLst/>
          </a:prstGeom>
        </p:spPr>
        <p:txBody>
          <a:bodyPr wrap="square" lIns="0" tIns="0" rIns="0" bIns="0" rtlCol="0" anchor="t">
            <a:spAutoFit/>
          </a:bodyPr>
          <a:lstStyle/>
          <a:p>
            <a:pPr algn="just"/>
            <a:r>
              <a:rPr lang="en-US" sz="2800" dirty="0">
                <a:solidFill>
                  <a:schemeClr val="bg1"/>
                </a:solidFill>
              </a:rPr>
              <a:t>The dataset comes from CrowdFlower via [</a:t>
            </a:r>
            <a:r>
              <a:rPr lang="en-US" sz="2800" dirty="0" err="1">
                <a:solidFill>
                  <a:schemeClr val="bg1"/>
                </a:solidFill>
              </a:rPr>
              <a:t>data.world</a:t>
            </a:r>
            <a:r>
              <a:rPr lang="en-US" sz="2800" dirty="0">
                <a:solidFill>
                  <a:schemeClr val="bg1"/>
                </a:solidFill>
              </a:rPr>
              <a:t>](https://data.world/crowdflower/brands-and-product-emotions/workspace/file?filename=judge-1377884607_tweet_product_company.csv). </a:t>
            </a:r>
          </a:p>
          <a:p>
            <a:pPr algn="just"/>
            <a:endParaRPr lang="en-US" sz="3600" dirty="0">
              <a:solidFill>
                <a:schemeClr val="bg1"/>
              </a:solidFill>
            </a:endParaRPr>
          </a:p>
          <a:p>
            <a:pPr algn="just"/>
            <a:endParaRPr lang="en-US" sz="2800" dirty="0">
              <a:solidFill>
                <a:schemeClr val="bg1"/>
              </a:solidFill>
            </a:endParaRPr>
          </a:p>
          <a:p>
            <a:pPr algn="just"/>
            <a:r>
              <a:rPr lang="en-US" sz="2800" dirty="0">
                <a:solidFill>
                  <a:schemeClr val="bg1"/>
                </a:solidFill>
              </a:rPr>
              <a:t>This dataset is highly suitable because the text of Tweets directly reflects customer opinions. Analyzing these Tweets allows stakeholders (product managers, marketing teams) to understand public sentiment efficiently without manually reading thousands of messages.</a:t>
            </a:r>
          </a:p>
          <a:p>
            <a:endParaRPr lang="en-US" sz="4400" dirty="0">
              <a:solidFill>
                <a:schemeClr val="bg1"/>
              </a:solidFill>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OBJECTIVES</a:t>
            </a:r>
          </a:p>
        </p:txBody>
      </p:sp>
      <p:sp>
        <p:nvSpPr>
          <p:cNvPr id="23" name="TextBox 23">
            <a:extLst>
              <a:ext uri="{FF2B5EF4-FFF2-40B4-BE49-F238E27FC236}">
                <a16:creationId xmlns:a16="http://schemas.microsoft.com/office/drawing/2014/main" id="{0B46F5DA-2734-9CB8-9648-5A597D4CB41C}"/>
              </a:ext>
            </a:extLst>
          </p:cNvPr>
          <p:cNvSpPr txBox="1"/>
          <p:nvPr/>
        </p:nvSpPr>
        <p:spPr>
          <a:xfrm>
            <a:off x="1296373" y="2552700"/>
            <a:ext cx="6973786" cy="7528343"/>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Analyze Twitter conversations about Apple, Google, and Android products using natural language processing (NLP) techniques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Classify tweets into positive, negative and neutral sentiment patterns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Build Machine Learning (ML) models to classify sentiments automatically</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Extract insights to support businesses, marketers, and stakeholders in the tech industry to track consumer sentiment, benchmark against competitors, and drive data-informed decisions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grpSp>
        <p:nvGrpSpPr>
          <p:cNvPr id="26" name="Group 17">
            <a:extLst>
              <a:ext uri="{FF2B5EF4-FFF2-40B4-BE49-F238E27FC236}">
                <a16:creationId xmlns:a16="http://schemas.microsoft.com/office/drawing/2014/main" id="{32468DD6-7A7B-17E8-345F-3DB78A008FD0}"/>
              </a:ext>
            </a:extLst>
          </p:cNvPr>
          <p:cNvGrpSpPr/>
          <p:nvPr/>
        </p:nvGrpSpPr>
        <p:grpSpPr>
          <a:xfrm>
            <a:off x="10017842" y="1374609"/>
            <a:ext cx="6973786" cy="7274091"/>
            <a:chOff x="0" y="0"/>
            <a:chExt cx="8781161" cy="8781161"/>
          </a:xfrm>
        </p:grpSpPr>
        <p:pic>
          <p:nvPicPr>
            <p:cNvPr id="27" name="Picture 18">
              <a:extLst>
                <a:ext uri="{FF2B5EF4-FFF2-40B4-BE49-F238E27FC236}">
                  <a16:creationId xmlns:a16="http://schemas.microsoft.com/office/drawing/2014/main" id="{85D2E7B0-0845-C2B0-5328-CF8461E7FF99}"/>
                </a:ext>
              </a:extLst>
            </p:cNvPr>
            <p:cNvPicPr>
              <a:picLocks noChangeAspect="1"/>
            </p:cNvPicPr>
            <p:nvPr/>
          </p:nvPicPr>
          <p:blipFill>
            <a:blip r:embed="rId4"/>
            <a:srcRect t="37456" b="6293"/>
            <a:stretch>
              <a:fillRect/>
            </a:stretch>
          </p:blipFill>
          <p:spPr>
            <a:xfrm>
              <a:off x="0" y="0"/>
              <a:ext cx="8781161" cy="8781161"/>
            </a:xfrm>
            <a:prstGeom prst="rect">
              <a:avLst/>
            </a:prstGeom>
          </p:spPr>
        </p:pic>
      </p:grpSp>
    </p:spTree>
    <p:extLst>
      <p:ext uri="{BB962C8B-B14F-4D97-AF65-F5344CB8AC3E}">
        <p14:creationId xmlns:p14="http://schemas.microsoft.com/office/powerpoint/2010/main" val="29431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6B6F56D8-F8B0-5EDA-6BD3-A5BF5291FD94}"/>
              </a:ext>
            </a:extLst>
          </p:cNvPr>
          <p:cNvGrpSpPr/>
          <p:nvPr/>
        </p:nvGrpSpPr>
        <p:grpSpPr>
          <a:xfrm>
            <a:off x="9844202" y="1850565"/>
            <a:ext cx="6585871" cy="6585871"/>
            <a:chOff x="0" y="0"/>
            <a:chExt cx="8781161" cy="8781161"/>
          </a:xfrm>
        </p:grpSpPr>
        <p:pic>
          <p:nvPicPr>
            <p:cNvPr id="18" name="Picture 18">
              <a:extLst>
                <a:ext uri="{FF2B5EF4-FFF2-40B4-BE49-F238E27FC236}">
                  <a16:creationId xmlns:a16="http://schemas.microsoft.com/office/drawing/2014/main" id="{9E2DC178-0557-6094-ABE5-8A53D5435AFB}"/>
                </a:ext>
              </a:extLst>
            </p:cNvPr>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885636" y="1104900"/>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OVERVIEW</a:t>
            </a:r>
          </a:p>
        </p:txBody>
      </p:sp>
      <p:sp>
        <p:nvSpPr>
          <p:cNvPr id="23" name="TextBox 23">
            <a:extLst>
              <a:ext uri="{FF2B5EF4-FFF2-40B4-BE49-F238E27FC236}">
                <a16:creationId xmlns:a16="http://schemas.microsoft.com/office/drawing/2014/main" id="{87AE93E0-0F84-4DF7-1A8A-81BE28811BC7}"/>
              </a:ext>
            </a:extLst>
          </p:cNvPr>
          <p:cNvSpPr txBox="1"/>
          <p:nvPr/>
        </p:nvSpPr>
        <p:spPr>
          <a:xfrm>
            <a:off x="1310228" y="2631642"/>
            <a:ext cx="6973786" cy="6235681"/>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The CSV file contains 9093 rows of tweets and 3 columns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Columns include: tweet text, product mentioned, sentiment label</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Focus: Sentiment directed at tech brands/products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885636" y="1104900"/>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QUALITY CHECKS</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3" y="2373709"/>
            <a:ext cx="6973786" cy="494302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Checked for missing values and duplicated records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Validated sentiment categories (Positive, Negative, Neutral) and standardization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Cleaned noisy text for analysis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2050" name="Picture 2" descr="Introducing AI Agents for Customer Sentiment Analysis | Sendbird">
            <a:extLst>
              <a:ext uri="{FF2B5EF4-FFF2-40B4-BE49-F238E27FC236}">
                <a16:creationId xmlns:a16="http://schemas.microsoft.com/office/drawing/2014/main" id="{3994ABA2-161F-1398-B607-76E425AA7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 y="2342536"/>
            <a:ext cx="8400881" cy="54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2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885636" y="1104900"/>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EXPLORATORY DATA ANALYSIS </a:t>
            </a:r>
          </a:p>
        </p:txBody>
      </p:sp>
      <p:sp>
        <p:nvSpPr>
          <p:cNvPr id="23" name="TextBox 23">
            <a:extLst>
              <a:ext uri="{FF2B5EF4-FFF2-40B4-BE49-F238E27FC236}">
                <a16:creationId xmlns:a16="http://schemas.microsoft.com/office/drawing/2014/main" id="{9F14A582-6BB3-11A2-BDB9-F47CC3E9F4EE}"/>
              </a:ext>
            </a:extLst>
          </p:cNvPr>
          <p:cNvSpPr txBox="1"/>
          <p:nvPr/>
        </p:nvSpPr>
        <p:spPr>
          <a:xfrm>
            <a:off x="9829800" y="3905624"/>
            <a:ext cx="6973786" cy="2357697"/>
          </a:xfrm>
          <a:prstGeom prst="rect">
            <a:avLst/>
          </a:prstGeom>
        </p:spPr>
        <p:txBody>
          <a:bodyPr wrap="square" lIns="0" tIns="0" rIns="0" bIns="0" rtlCol="0" anchor="t">
            <a:spAutoFit/>
          </a:bodyPr>
          <a:lstStyle/>
          <a:p>
            <a:r>
              <a:rPr lang="en-US" sz="2800" dirty="0">
                <a:solidFill>
                  <a:schemeClr val="bg1"/>
                </a:solidFill>
              </a:rPr>
              <a:t>Shows the distribution of sentiments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A869D12-7823-DFB5-FA59-F6BBBC2FD447}"/>
              </a:ext>
            </a:extLst>
          </p:cNvPr>
          <p:cNvPicPr>
            <a:picLocks noChangeAspect="1"/>
          </p:cNvPicPr>
          <p:nvPr/>
        </p:nvPicPr>
        <p:blipFill>
          <a:blip r:embed="rId4"/>
          <a:stretch>
            <a:fillRect/>
          </a:stretch>
        </p:blipFill>
        <p:spPr>
          <a:xfrm>
            <a:off x="228601" y="2373709"/>
            <a:ext cx="9144000" cy="7141779"/>
          </a:xfrm>
          <a:prstGeom prst="rect">
            <a:avLst/>
          </a:prstGeom>
        </p:spPr>
      </p:pic>
    </p:spTree>
    <p:extLst>
      <p:ext uri="{BB962C8B-B14F-4D97-AF65-F5344CB8AC3E}">
        <p14:creationId xmlns:p14="http://schemas.microsoft.com/office/powerpoint/2010/main" val="249370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B2673B1-4013-0230-E291-B4848D67C78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20F21CAB-AB7F-5D5D-DEA6-7B787C242E3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7B9577C-A44E-CD7B-63CB-26781E7B54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BD6DBC4-5565-4A87-5863-41C7806C5F2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9FC1A06-0DB5-20B0-A5DF-F72CCA9F21F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EAF7ECB7-8B29-6F56-F90B-DC7B95B0DD6B}"/>
              </a:ext>
            </a:extLst>
          </p:cNvPr>
          <p:cNvSpPr txBox="1"/>
          <p:nvPr/>
        </p:nvSpPr>
        <p:spPr>
          <a:xfrm>
            <a:off x="12943180" y="2019300"/>
            <a:ext cx="5109087" cy="2788584"/>
          </a:xfrm>
          <a:prstGeom prst="rect">
            <a:avLst/>
          </a:prstGeom>
        </p:spPr>
        <p:txBody>
          <a:bodyPr wrap="square" lIns="0" tIns="0" rIns="0" bIns="0" rtlCol="0" anchor="t">
            <a:spAutoFit/>
          </a:bodyPr>
          <a:lstStyle/>
          <a:p>
            <a:r>
              <a:rPr lang="en-US" sz="2800" dirty="0">
                <a:solidFill>
                  <a:schemeClr val="bg1"/>
                </a:solidFill>
              </a:rPr>
              <a:t>Shows the distribution of words in Positive and Negative Reviews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F57D452-7F21-765A-F664-AC551ABE280C}"/>
              </a:ext>
            </a:extLst>
          </p:cNvPr>
          <p:cNvPicPr>
            <a:picLocks noChangeAspect="1"/>
          </p:cNvPicPr>
          <p:nvPr/>
        </p:nvPicPr>
        <p:blipFill>
          <a:blip r:embed="rId4"/>
          <a:stretch>
            <a:fillRect/>
          </a:stretch>
        </p:blipFill>
        <p:spPr>
          <a:xfrm>
            <a:off x="235733" y="252189"/>
            <a:ext cx="12349497" cy="9782622"/>
          </a:xfrm>
          <a:prstGeom prst="rect">
            <a:avLst/>
          </a:prstGeom>
        </p:spPr>
      </p:pic>
    </p:spTree>
    <p:extLst>
      <p:ext uri="{BB962C8B-B14F-4D97-AF65-F5344CB8AC3E}">
        <p14:creationId xmlns:p14="http://schemas.microsoft.com/office/powerpoint/2010/main" val="479206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700</Words>
  <Application>Microsoft Office PowerPoint</Application>
  <PresentationFormat>Custom</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Arial</vt:lpstr>
      <vt:lpstr>Open Sans</vt:lpstr>
      <vt:lpstr>Open Sans Bold</vt:lpstr>
      <vt:lpstr>Oswald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PC</cp:lastModifiedBy>
  <cp:revision>9</cp:revision>
  <dcterms:created xsi:type="dcterms:W3CDTF">2006-08-16T00:00:00Z</dcterms:created>
  <dcterms:modified xsi:type="dcterms:W3CDTF">2025-09-02T09:47:11Z</dcterms:modified>
  <dc:identifier>DAGxxpl94uM</dc:identifier>
</cp:coreProperties>
</file>